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21"/>
  </p:notesMasterIdLst>
  <p:sldIdLst>
    <p:sldId id="256" r:id="rId2"/>
    <p:sldId id="293" r:id="rId3"/>
    <p:sldId id="297" r:id="rId4"/>
    <p:sldId id="270" r:id="rId5"/>
    <p:sldId id="285" r:id="rId6"/>
    <p:sldId id="286" r:id="rId7"/>
    <p:sldId id="274" r:id="rId8"/>
    <p:sldId id="275" r:id="rId9"/>
    <p:sldId id="282" r:id="rId10"/>
    <p:sldId id="292" r:id="rId11"/>
    <p:sldId id="283" r:id="rId12"/>
    <p:sldId id="263" r:id="rId13"/>
    <p:sldId id="271" r:id="rId14"/>
    <p:sldId id="272" r:id="rId15"/>
    <p:sldId id="287" r:id="rId16"/>
    <p:sldId id="294" r:id="rId17"/>
    <p:sldId id="295" r:id="rId18"/>
    <p:sldId id="280" r:id="rId19"/>
    <p:sldId id="28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B7563-6F4A-747D-C74C-8A5AD1768D36}" v="58" dt="2024-12-02T01:00:31.530"/>
    <p1510:client id="{237E9374-2A42-376E-AFAC-CC37C08C8F76}" v="116" dt="2024-12-01T22:15:18.466"/>
    <p1510:client id="{4D62381F-9A6D-87B3-3B9C-604A6952FD39}" v="506" dt="2024-12-01T18:02:59.866"/>
    <p1510:client id="{500DCC2E-D8A7-0148-E99A-91F36059520C}" v="208" dt="2024-12-02T10:58:31.198"/>
    <p1510:client id="{52010FC5-8A61-29E1-4B42-CBC9F8C16800}" v="38" dt="2024-12-02T00:41:46.685"/>
    <p1510:client id="{616BBB66-0E21-5D89-8E71-C509E6AA0789}" v="11" dt="2024-12-03T00:59:52.537"/>
    <p1510:client id="{9148D94A-139A-F3BC-E6CC-69C76447F3F9}" v="6" dt="2024-12-02T23:16:04.301"/>
    <p1510:client id="{AE5F43D9-C638-E74B-CB02-822611ADEC6B}" v="619" dt="2024-12-01T19:27:09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Portada: </a:t>
            </a:r>
            <a:r>
              <a:rPr lang="es">
                <a:solidFill>
                  <a:schemeClr val="dk1"/>
                </a:solidFill>
              </a:rPr>
              <a:t>Bienvenida - </a:t>
            </a:r>
            <a:r>
              <a:rPr lang="es"/>
              <a:t>Título del proyecto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9524fd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9524fd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Presentación - Roles desarrollo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05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Chatbot (funcionalidades principales) - Dashboard de administración - Características destacadas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Chatbot (funcionalidades principales) - Dashboard de administración - Características destacadas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792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Chatbot (funcionalidades principales) - Dashboard de administración - Características destacadas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83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</a:t>
            </a:r>
            <a:r>
              <a:rPr lang="es" err="1"/>
              <a:t>Chatbot</a:t>
            </a:r>
            <a:r>
              <a:rPr lang="es"/>
              <a:t> (funcionalidades principales) - </a:t>
            </a:r>
            <a:r>
              <a:rPr lang="es" err="1"/>
              <a:t>Dashboard</a:t>
            </a:r>
            <a:r>
              <a:rPr lang="es"/>
              <a:t> de administración - Características destacadas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5278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Portada: </a:t>
            </a:r>
            <a:r>
              <a:rPr lang="es">
                <a:solidFill>
                  <a:schemeClr val="dk1"/>
                </a:solidFill>
              </a:rPr>
              <a:t>Bienvenida - </a:t>
            </a:r>
            <a:r>
              <a:rPr lang="es"/>
              <a:t>Título del proyecto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374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18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00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9859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2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1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35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9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8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8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35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567" indent="0">
              <a:buNone/>
              <a:defRPr sz="2489"/>
            </a:lvl2pPr>
            <a:lvl3pPr marL="1625133" indent="0">
              <a:buNone/>
              <a:defRPr sz="2133"/>
            </a:lvl3pPr>
            <a:lvl4pPr marL="2437700" indent="0">
              <a:buNone/>
              <a:defRPr sz="1778"/>
            </a:lvl4pPr>
            <a:lvl5pPr marL="3250265" indent="0">
              <a:buNone/>
              <a:defRPr sz="1778"/>
            </a:lvl5pPr>
            <a:lvl6pPr marL="4062831" indent="0">
              <a:buNone/>
              <a:defRPr sz="1778"/>
            </a:lvl6pPr>
            <a:lvl7pPr marL="4875398" indent="0">
              <a:buNone/>
              <a:defRPr sz="1778"/>
            </a:lvl7pPr>
            <a:lvl8pPr marL="5687964" indent="0">
              <a:buNone/>
              <a:defRPr sz="1778"/>
            </a:lvl8pPr>
            <a:lvl9pPr marL="650053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6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30300" y="1183599"/>
            <a:ext cx="3251601" cy="2156651"/>
          </a:xfrm>
          <a:prstGeom prst="rect">
            <a:avLst/>
          </a:prstGeom>
        </p:spPr>
        <p:txBody>
          <a:bodyPr spcFirstLastPara="1" vert="horz" lIns="91425" tIns="91425" rIns="91425" bIns="91425" rtlCol="0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s" sz="3800"/>
              <a:t>Proyecto: Construye++</a:t>
            </a:r>
            <a:endParaRPr lang="es-ES" sz="380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522292B3-6576-1F18-692D-83913254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331873"/>
            <a:ext cx="2460460" cy="6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76146F6B-7E4A-E0F5-CB3F-51FDB7BFAA6A}"/>
              </a:ext>
            </a:extLst>
          </p:cNvPr>
          <p:cNvSpPr/>
          <p:nvPr/>
        </p:nvSpPr>
        <p:spPr>
          <a:xfrm>
            <a:off x="382531" y="1019195"/>
            <a:ext cx="7891476" cy="396297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32436"/>
            <a:ext cx="6710082" cy="990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ea typeface="+mj-lt"/>
                <a:cs typeface="+mj-lt"/>
              </a:rPr>
              <a:t>Fuentes de Conocimiento </a:t>
            </a:r>
            <a:br>
              <a:rPr lang="es-ES">
                <a:ea typeface="+mj-lt"/>
                <a:cs typeface="+mj-lt"/>
              </a:rPr>
            </a:br>
            <a:r>
              <a:rPr lang="es-ES">
                <a:ea typeface="+mj-lt"/>
                <a:cs typeface="+mj-lt"/>
              </a:rPr>
              <a:t>del </a:t>
            </a:r>
            <a:r>
              <a:rPr lang="es-ES" err="1">
                <a:ea typeface="+mj-lt"/>
                <a:cs typeface="+mj-lt"/>
              </a:rPr>
              <a:t>Chatbot</a:t>
            </a:r>
            <a:endParaRPr lang="es-ES">
              <a:ea typeface="+mj-lt"/>
              <a:cs typeface="+mj-lt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D95623F-D845-BDFA-A3E1-06BD32231303}"/>
              </a:ext>
            </a:extLst>
          </p:cNvPr>
          <p:cNvSpPr/>
          <p:nvPr/>
        </p:nvSpPr>
        <p:spPr>
          <a:xfrm>
            <a:off x="2868641" y="1254154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Conocimiento</a:t>
            </a:r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580B787-E408-2FF8-FBC0-693760CABE3E}"/>
              </a:ext>
            </a:extLst>
          </p:cNvPr>
          <p:cNvSpPr/>
          <p:nvPr/>
        </p:nvSpPr>
        <p:spPr>
          <a:xfrm>
            <a:off x="605810" y="1254154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Usuario</a:t>
            </a:r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092E9853-C539-0A9F-F1D3-7B2F89FC95E4}"/>
              </a:ext>
            </a:extLst>
          </p:cNvPr>
          <p:cNvSpPr/>
          <p:nvPr/>
        </p:nvSpPr>
        <p:spPr>
          <a:xfrm>
            <a:off x="5260221" y="1254154"/>
            <a:ext cx="2796780" cy="34822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Fuentes de datos</a:t>
            </a: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DE893EBA-94FA-4854-0086-7500E52038F4}"/>
              </a:ext>
            </a:extLst>
          </p:cNvPr>
          <p:cNvSpPr/>
          <p:nvPr/>
        </p:nvSpPr>
        <p:spPr>
          <a:xfrm>
            <a:off x="2868641" y="3447478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Copilot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2E174F4-A1F6-E64C-FB48-10515D25F7F2}"/>
              </a:ext>
            </a:extLst>
          </p:cNvPr>
          <p:cNvSpPr/>
          <p:nvPr/>
        </p:nvSpPr>
        <p:spPr>
          <a:xfrm>
            <a:off x="605810" y="3447478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Respuesta</a:t>
            </a:r>
            <a:endParaRPr lang="es-E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CBEE5BA8-8E80-6697-1888-60F883758D0A}"/>
              </a:ext>
            </a:extLst>
          </p:cNvPr>
          <p:cNvSpPr/>
          <p:nvPr/>
        </p:nvSpPr>
        <p:spPr>
          <a:xfrm>
            <a:off x="2171034" y="1697191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C5E07D4-960D-8C6F-8818-41506F61AFD2}"/>
              </a:ext>
            </a:extLst>
          </p:cNvPr>
          <p:cNvSpPr txBox="1"/>
          <p:nvPr/>
        </p:nvSpPr>
        <p:spPr>
          <a:xfrm>
            <a:off x="1933515" y="1430581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Consulta</a:t>
            </a:r>
          </a:p>
        </p:txBody>
      </p:sp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D37535FF-602F-B99B-0D2F-9047DEEC7377}"/>
              </a:ext>
            </a:extLst>
          </p:cNvPr>
          <p:cNvSpPr/>
          <p:nvPr/>
        </p:nvSpPr>
        <p:spPr>
          <a:xfrm>
            <a:off x="4422720" y="1697191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0B01D5D3-3150-8876-7EB8-70A99D8D3EDD}"/>
              </a:ext>
            </a:extLst>
          </p:cNvPr>
          <p:cNvSpPr/>
          <p:nvPr/>
        </p:nvSpPr>
        <p:spPr>
          <a:xfrm rot="10800000">
            <a:off x="2171032" y="3890513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23250E2-4433-FEB6-45B6-F41FD4173967}"/>
              </a:ext>
            </a:extLst>
          </p:cNvPr>
          <p:cNvSpPr txBox="1"/>
          <p:nvPr/>
        </p:nvSpPr>
        <p:spPr>
          <a:xfrm>
            <a:off x="4231539" y="1430581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Búsqueda</a:t>
            </a:r>
            <a:endParaRPr lang="es-ES"/>
          </a:p>
        </p:txBody>
      </p:sp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8DC038DC-B800-6480-3CCF-D12F8B5E0C6E}"/>
              </a:ext>
            </a:extLst>
          </p:cNvPr>
          <p:cNvSpPr/>
          <p:nvPr/>
        </p:nvSpPr>
        <p:spPr>
          <a:xfrm rot="10800000">
            <a:off x="4422718" y="1928877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25FF800-32EC-1AA3-1B2A-FF0DC06F5809}"/>
              </a:ext>
            </a:extLst>
          </p:cNvPr>
          <p:cNvSpPr txBox="1"/>
          <p:nvPr/>
        </p:nvSpPr>
        <p:spPr>
          <a:xfrm>
            <a:off x="4231539" y="2133371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Data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752D6588-4C13-ED0B-A2DC-AE83B2584EFB}"/>
              </a:ext>
            </a:extLst>
          </p:cNvPr>
          <p:cNvSpPr txBox="1"/>
          <p:nvPr/>
        </p:nvSpPr>
        <p:spPr>
          <a:xfrm>
            <a:off x="1956683" y="3585290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Genera</a:t>
            </a:r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AD2249ED-8892-7AB0-7BAB-C9993197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08" y="1334069"/>
            <a:ext cx="1205512" cy="937319"/>
          </a:xfrm>
          <a:prstGeom prst="rect">
            <a:avLst/>
          </a:prstGeom>
        </p:spPr>
      </p:pic>
      <p:pic>
        <p:nvPicPr>
          <p:cNvPr id="61" name="Imagen 60" descr="Logotipo&#10;&#10;Descripción generada automáticamente">
            <a:extLst>
              <a:ext uri="{FF2B5EF4-FFF2-40B4-BE49-F238E27FC236}">
                <a16:creationId xmlns:a16="http://schemas.microsoft.com/office/drawing/2014/main" id="{5DE15E0A-CAF4-C0E9-DCEC-F8C64358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55" y="1333552"/>
            <a:ext cx="1154072" cy="870896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15A51F2F-3ADC-CC36-32B1-1442CE6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626" y="3556997"/>
            <a:ext cx="1163851" cy="841544"/>
          </a:xfrm>
          <a:prstGeom prst="rect">
            <a:avLst/>
          </a:prstGeom>
        </p:spPr>
      </p:pic>
      <p:pic>
        <p:nvPicPr>
          <p:cNvPr id="63" name="Imagen 62" descr="Icono&#10;&#10;Descripción generada automáticamente">
            <a:extLst>
              <a:ext uri="{FF2B5EF4-FFF2-40B4-BE49-F238E27FC236}">
                <a16:creationId xmlns:a16="http://schemas.microsoft.com/office/drawing/2014/main" id="{85444619-A1E5-B93C-FC91-8FB8DEC6B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45" y="3523016"/>
            <a:ext cx="988025" cy="878618"/>
          </a:xfrm>
          <a:prstGeom prst="rect">
            <a:avLst/>
          </a:prstGeom>
        </p:spPr>
      </p:pic>
      <p:pic>
        <p:nvPicPr>
          <p:cNvPr id="64" name="Imagen 63" descr="Icono&#10;&#10;Descripción generada automáticamente">
            <a:extLst>
              <a:ext uri="{FF2B5EF4-FFF2-40B4-BE49-F238E27FC236}">
                <a16:creationId xmlns:a16="http://schemas.microsoft.com/office/drawing/2014/main" id="{6B742AB0-FF3A-28E8-93D8-ED8938C5C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39" y="1336901"/>
            <a:ext cx="872439" cy="879648"/>
          </a:xfrm>
          <a:prstGeom prst="rect">
            <a:avLst/>
          </a:prstGeom>
        </p:spPr>
      </p:pic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E4A2D87D-FF05-A26D-9DEC-A2D2A9334F7E}"/>
              </a:ext>
            </a:extLst>
          </p:cNvPr>
          <p:cNvSpPr/>
          <p:nvPr/>
        </p:nvSpPr>
        <p:spPr>
          <a:xfrm rot="5400000">
            <a:off x="3202051" y="2890390"/>
            <a:ext cx="768267" cy="23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624CE25-4BFA-A163-6921-11404F32631C}"/>
              </a:ext>
            </a:extLst>
          </p:cNvPr>
          <p:cNvSpPr txBox="1"/>
          <p:nvPr/>
        </p:nvSpPr>
        <p:spPr>
          <a:xfrm>
            <a:off x="3601677" y="2712594"/>
            <a:ext cx="9845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Consulta + Data</a:t>
            </a:r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5E6D43F4-CB30-5323-7CC8-260CA2A4230C}"/>
              </a:ext>
            </a:extLst>
          </p:cNvPr>
          <p:cNvSpPr/>
          <p:nvPr/>
        </p:nvSpPr>
        <p:spPr>
          <a:xfrm>
            <a:off x="5260222" y="2621118"/>
            <a:ext cx="2796778" cy="21026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/>
            <a:r>
              <a:rPr lang="es-ES" sz="1200">
                <a:solidFill>
                  <a:srgbClr val="404040"/>
                </a:solidFill>
              </a:rPr>
              <a:t>Fuentes CChC y Bravo izquierdo</a:t>
            </a:r>
            <a:endParaRPr lang="es-ES" sz="1200">
              <a:solidFill>
                <a:srgbClr val="FFFFFF"/>
              </a:solidFill>
            </a:endParaRPr>
          </a:p>
          <a:p>
            <a:pPr lvl="1"/>
            <a:endParaRPr lang="es-ES" sz="1200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buChar char="•"/>
            </a:pP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Páginas web (cchc.cl, bravoizquierdo.cl)</a:t>
            </a:r>
            <a:endParaRPr lang="es-ES"/>
          </a:p>
          <a:p>
            <a:pPr marL="285750" lvl="1" indent="-285750">
              <a:buChar char="•"/>
            </a:pP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Documentos PDF (Beneficios_socio.pdf)</a:t>
            </a:r>
            <a:endParaRPr lang="es-ES"/>
          </a:p>
          <a:p>
            <a:pPr marL="285750" lvl="1" indent="-285750">
              <a:buChar char="•"/>
            </a:pP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Archivos .</a:t>
            </a:r>
            <a:r>
              <a:rPr lang="es-ES" sz="1200" err="1">
                <a:solidFill>
                  <a:srgbClr val="404040"/>
                </a:solidFill>
                <a:ea typeface="+mn-lt"/>
                <a:cs typeface="+mn-lt"/>
              </a:rPr>
              <a:t>txt</a:t>
            </a: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 (Programas_capacitacion.txt)</a:t>
            </a:r>
            <a:endParaRPr lang="es-ES"/>
          </a:p>
          <a:p>
            <a:pPr lvl="1"/>
            <a:endParaRPr lang="es-ES" sz="12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1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673B1-45F9-412D-A2C1-0533CEF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Funcionalidades Principales</a:t>
            </a:r>
            <a:endParaRPr lang="es-ES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9A8D822-C4F0-0EF0-134F-F30C5428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85" y="1447613"/>
            <a:ext cx="1388745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BD0DFFF-B33E-A6C6-87E7-FB95908F8185}"/>
              </a:ext>
            </a:extLst>
          </p:cNvPr>
          <p:cNvSpPr/>
          <p:nvPr/>
        </p:nvSpPr>
        <p:spPr>
          <a:xfrm>
            <a:off x="604441" y="1280745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🏢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Información CChC</a:t>
            </a:r>
            <a:endParaRPr lang="es-ES">
              <a:ea typeface="+mn-lt"/>
              <a:cs typeface="+mn-lt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F3A4F40-EDBE-52B8-0E8B-977C0BA72374}"/>
              </a:ext>
            </a:extLst>
          </p:cNvPr>
          <p:cNvSpPr/>
          <p:nvPr/>
        </p:nvSpPr>
        <p:spPr>
          <a:xfrm>
            <a:off x="604440" y="3313549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📝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Gestión Personal</a:t>
            </a:r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6AA95E0-C38F-5B37-817E-FE9FFFCAA164}"/>
              </a:ext>
            </a:extLst>
          </p:cNvPr>
          <p:cNvSpPr/>
          <p:nvPr/>
        </p:nvSpPr>
        <p:spPr>
          <a:xfrm>
            <a:off x="5624958" y="1280744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🛡️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Seguridad Laboral</a:t>
            </a:r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D04D22A-F786-6CF5-A690-BCEA5E1411BF}"/>
              </a:ext>
            </a:extLst>
          </p:cNvPr>
          <p:cNvSpPr/>
          <p:nvPr/>
        </p:nvSpPr>
        <p:spPr>
          <a:xfrm>
            <a:off x="5624957" y="3313548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👥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Asistencia</a:t>
            </a:r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9CDAE06-C7F8-6E01-EF2A-8450565DDB4E}"/>
              </a:ext>
            </a:extLst>
          </p:cNvPr>
          <p:cNvSpPr/>
          <p:nvPr/>
        </p:nvSpPr>
        <p:spPr>
          <a:xfrm>
            <a:off x="980618" y="1960757"/>
            <a:ext cx="2510346" cy="9826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Beneficios</a:t>
            </a:r>
            <a:endParaRPr lang="es-ES" err="1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Servicios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Eventos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DA882AF-CFC4-A205-85B5-ABF803626F6B}"/>
              </a:ext>
            </a:extLst>
          </p:cNvPr>
          <p:cNvSpPr/>
          <p:nvPr/>
        </p:nvSpPr>
        <p:spPr>
          <a:xfrm>
            <a:off x="6001136" y="1960756"/>
            <a:ext cx="2640561" cy="9826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Consejos</a:t>
            </a:r>
            <a:endParaRPr lang="es-ES" err="1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Protocolos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Emergencias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5790175-927B-768C-6672-7F96F55A32D3}"/>
              </a:ext>
            </a:extLst>
          </p:cNvPr>
          <p:cNvSpPr/>
          <p:nvPr/>
        </p:nvSpPr>
        <p:spPr>
          <a:xfrm>
            <a:off x="6001135" y="3993559"/>
            <a:ext cx="2640561" cy="664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Chat personalizado</a:t>
            </a:r>
            <a:endParaRPr lang="es-ES" err="1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Derivación a especialistas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D89543-5463-88A3-D8A1-BCFD7727B2C1}"/>
              </a:ext>
            </a:extLst>
          </p:cNvPr>
          <p:cNvSpPr/>
          <p:nvPr/>
        </p:nvSpPr>
        <p:spPr>
          <a:xfrm>
            <a:off x="980615" y="3993558"/>
            <a:ext cx="2510346" cy="6715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Actualización de datos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Solicitud de certificados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92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9CF743-4E15-CC34-196E-3B912AF9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62" y="750766"/>
            <a:ext cx="4057408" cy="41438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16120C-E943-BA00-DAAF-82CF0543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8" y="747713"/>
            <a:ext cx="4052888" cy="41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6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2" name="Imagen 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C8724E3-8FB5-0B05-1026-019FCBB2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46" y="911165"/>
            <a:ext cx="1744584" cy="3862477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8D8E4AC-28F0-1574-FEBB-3811D2FD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8" y="907146"/>
            <a:ext cx="1744584" cy="3862477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2D03D89-EE63-ECD3-07C3-6E505544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553" y="920134"/>
            <a:ext cx="1744584" cy="3862477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4F68F6D-28BC-D68C-24B3-95CB3DC0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832" y="914253"/>
            <a:ext cx="1744584" cy="38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CAF45D0-9280-AFF9-2F3B-4EA35516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5" y="859192"/>
            <a:ext cx="7353299" cy="41492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05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D1059-C40B-5D94-807A-1304F809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56796"/>
            <a:ext cx="6447501" cy="990600"/>
          </a:xfrm>
        </p:spPr>
        <p:txBody>
          <a:bodyPr/>
          <a:lstStyle/>
          <a:p>
            <a:r>
              <a:rPr lang="es-ES" dirty="0">
                <a:ea typeface="+mj-lt"/>
                <a:cs typeface="+mj-lt"/>
              </a:rPr>
              <a:t>Modelo de Datos</a:t>
            </a:r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22060FC-0D00-84C9-6C86-108828C939B6}"/>
              </a:ext>
            </a:extLst>
          </p:cNvPr>
          <p:cNvSpPr/>
          <p:nvPr/>
        </p:nvSpPr>
        <p:spPr>
          <a:xfrm>
            <a:off x="612164" y="3311887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UsuarioColaborador</a:t>
            </a:r>
            <a:endParaRPr lang="es-ES" err="1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51E4F6C-0346-0476-C4DE-AB6791323939}"/>
              </a:ext>
            </a:extLst>
          </p:cNvPr>
          <p:cNvSpPr/>
          <p:nvPr/>
        </p:nvSpPr>
        <p:spPr>
          <a:xfrm>
            <a:off x="612164" y="2416022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Empleados</a:t>
            </a:r>
            <a:endParaRPr lang="es-ES" err="1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D0EE0F2-FD36-6388-76D5-D968384A44A1}"/>
              </a:ext>
            </a:extLst>
          </p:cNvPr>
          <p:cNvSpPr/>
          <p:nvPr/>
        </p:nvSpPr>
        <p:spPr>
          <a:xfrm>
            <a:off x="2759150" y="2416022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Hijos</a:t>
            </a:r>
            <a:endParaRPr lang="es-ES" err="1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968F63D-17BF-8C79-3EF7-C4C80837C548}"/>
              </a:ext>
            </a:extLst>
          </p:cNvPr>
          <p:cNvSpPr/>
          <p:nvPr/>
        </p:nvSpPr>
        <p:spPr>
          <a:xfrm>
            <a:off x="2759150" y="3311887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Valoraciones</a:t>
            </a:r>
            <a:endParaRPr lang="es-ES" err="1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C1BCBC5-375D-5B6E-03EC-63151F1D0825}"/>
              </a:ext>
            </a:extLst>
          </p:cNvPr>
          <p:cNvSpPr/>
          <p:nvPr/>
        </p:nvSpPr>
        <p:spPr>
          <a:xfrm>
            <a:off x="612164" y="1512434"/>
            <a:ext cx="1785071" cy="4007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Reset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codes</a:t>
            </a:r>
            <a:endParaRPr lang="es-ES" err="1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7EA9622-5EF0-118E-0A71-21899BA62CC8}"/>
              </a:ext>
            </a:extLst>
          </p:cNvPr>
          <p:cNvSpPr/>
          <p:nvPr/>
        </p:nvSpPr>
        <p:spPr>
          <a:xfrm>
            <a:off x="2759150" y="1512434"/>
            <a:ext cx="1785071" cy="4007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UsuarioSocio</a:t>
            </a:r>
            <a:endParaRPr lang="es-ES" err="1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294D17D-694F-7EFE-3A5F-BAA7A561DB17}"/>
              </a:ext>
            </a:extLst>
          </p:cNvPr>
          <p:cNvCxnSpPr/>
          <p:nvPr/>
        </p:nvCxnSpPr>
        <p:spPr>
          <a:xfrm>
            <a:off x="1540248" y="1922684"/>
            <a:ext cx="1873" cy="4941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4AD338C-6CF1-D790-8DEE-1FC9CAA1DE01}"/>
              </a:ext>
            </a:extLst>
          </p:cNvPr>
          <p:cNvCxnSpPr>
            <a:cxnSpLocks/>
          </p:cNvCxnSpPr>
          <p:nvPr/>
        </p:nvCxnSpPr>
        <p:spPr>
          <a:xfrm>
            <a:off x="1540247" y="2818548"/>
            <a:ext cx="1873" cy="4941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9F7859B-A934-FE84-6704-479612B3116D}"/>
              </a:ext>
            </a:extLst>
          </p:cNvPr>
          <p:cNvCxnSpPr>
            <a:cxnSpLocks/>
          </p:cNvCxnSpPr>
          <p:nvPr/>
        </p:nvCxnSpPr>
        <p:spPr>
          <a:xfrm flipV="1">
            <a:off x="2397499" y="2602218"/>
            <a:ext cx="341682" cy="781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9DED7BB5-D450-3E96-9255-F6400BC608B0}"/>
              </a:ext>
            </a:extLst>
          </p:cNvPr>
          <p:cNvSpPr/>
          <p:nvPr/>
        </p:nvSpPr>
        <p:spPr>
          <a:xfrm>
            <a:off x="5462189" y="1527041"/>
            <a:ext cx="2611336" cy="393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chemeClr val="tx1"/>
                </a:solidFill>
              </a:rPr>
              <a:t>RegistrarUsuarioColaborador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5420096-2122-F9D0-7CDC-F1FC3FECB322}"/>
              </a:ext>
            </a:extLst>
          </p:cNvPr>
          <p:cNvSpPr/>
          <p:nvPr/>
        </p:nvSpPr>
        <p:spPr>
          <a:xfrm>
            <a:off x="5462189" y="2083934"/>
            <a:ext cx="2611336" cy="4076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RegistrarUsuarioSocio</a:t>
            </a:r>
            <a:endParaRPr lang="es-ES" err="1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902FB3C-18E4-9204-23E0-37DB7344B02F}"/>
              </a:ext>
            </a:extLst>
          </p:cNvPr>
          <p:cNvSpPr/>
          <p:nvPr/>
        </p:nvSpPr>
        <p:spPr>
          <a:xfrm>
            <a:off x="5462188" y="2640826"/>
            <a:ext cx="2611336" cy="428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LoginUsuario</a:t>
            </a:r>
            <a:endParaRPr lang="es-ES" err="1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8275D9E-EADA-672D-BA12-B1FDAF6A34A9}"/>
              </a:ext>
            </a:extLst>
          </p:cNvPr>
          <p:cNvSpPr/>
          <p:nvPr/>
        </p:nvSpPr>
        <p:spPr>
          <a:xfrm>
            <a:off x="5462189" y="3180595"/>
            <a:ext cx="2611336" cy="4007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ObtenerPerfil</a:t>
            </a:r>
            <a:endParaRPr lang="es-ES" err="1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AEB945-3E62-20A8-A4E1-BF5BE07347D1}"/>
              </a:ext>
            </a:extLst>
          </p:cNvPr>
          <p:cNvSpPr/>
          <p:nvPr/>
        </p:nvSpPr>
        <p:spPr>
          <a:xfrm>
            <a:off x="5462189" y="3713480"/>
            <a:ext cx="2611336" cy="4007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RegistrarHijos</a:t>
            </a:r>
            <a:endParaRPr lang="es-ES" err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0D2533B-D106-B389-7216-942EBB890173}"/>
              </a:ext>
            </a:extLst>
          </p:cNvPr>
          <p:cNvCxnSpPr/>
          <p:nvPr/>
        </p:nvCxnSpPr>
        <p:spPr>
          <a:xfrm>
            <a:off x="4951310" y="1055922"/>
            <a:ext cx="28955" cy="36386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contenido 4">
            <a:extLst>
              <a:ext uri="{FF2B5EF4-FFF2-40B4-BE49-F238E27FC236}">
                <a16:creationId xmlns:a16="http://schemas.microsoft.com/office/drawing/2014/main" id="{DB965588-6058-CDD0-6E0D-7CBB800E60A5}"/>
              </a:ext>
            </a:extLst>
          </p:cNvPr>
          <p:cNvSpPr txBox="1">
            <a:spLocks/>
          </p:cNvSpPr>
          <p:nvPr/>
        </p:nvSpPr>
        <p:spPr>
          <a:xfrm>
            <a:off x="130450" y="1118052"/>
            <a:ext cx="1457389" cy="40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ERD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33" name="Marcador de contenido 4">
            <a:extLst>
              <a:ext uri="{FF2B5EF4-FFF2-40B4-BE49-F238E27FC236}">
                <a16:creationId xmlns:a16="http://schemas.microsoft.com/office/drawing/2014/main" id="{C63A365B-389B-F6B9-49E0-7E2DA9514CFD}"/>
              </a:ext>
            </a:extLst>
          </p:cNvPr>
          <p:cNvSpPr txBox="1">
            <a:spLocks/>
          </p:cNvSpPr>
          <p:nvPr/>
        </p:nvSpPr>
        <p:spPr>
          <a:xfrm>
            <a:off x="5014718" y="1116379"/>
            <a:ext cx="3062927" cy="3987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Procedimientos almacenados principales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5522A72-2AB1-6698-C5DF-06FF099DF033}"/>
              </a:ext>
            </a:extLst>
          </p:cNvPr>
          <p:cNvSpPr txBox="1"/>
          <p:nvPr/>
        </p:nvSpPr>
        <p:spPr>
          <a:xfrm>
            <a:off x="5463231" y="4243001"/>
            <a:ext cx="1777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solidFill>
                  <a:srgbClr val="404040"/>
                </a:solidFill>
                <a:latin typeface="Trebuchet MS"/>
              </a:rPr>
              <a:t>...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72561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F3872E3-DD68-764A-5333-0F6377633CC8}"/>
              </a:ext>
            </a:extLst>
          </p:cNvPr>
          <p:cNvSpPr/>
          <p:nvPr/>
        </p:nvSpPr>
        <p:spPr>
          <a:xfrm>
            <a:off x="-195" y="1104148"/>
            <a:ext cx="9142596" cy="3731285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2673B1-45F9-412D-A2C1-0533CEF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5FCBEF"/>
                </a:solidFill>
                <a:ea typeface="+mj-lt"/>
                <a:cs typeface="+mj-lt"/>
              </a:rPr>
              <a:t>Desafíos y Soluciones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A2581-AF26-7CB7-8411-A0F601D7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8" y="1381785"/>
            <a:ext cx="12288319" cy="1816629"/>
          </a:xfrm>
          <a:prstGeom prst="rect">
            <a:avLst/>
          </a:prstGeom>
        </p:spPr>
      </p:pic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487076EB-10CE-8DF0-CC7D-AA2BA5D33627}"/>
              </a:ext>
            </a:extLst>
          </p:cNvPr>
          <p:cNvSpPr txBox="1">
            <a:spLocks/>
          </p:cNvSpPr>
          <p:nvPr/>
        </p:nvSpPr>
        <p:spPr>
          <a:xfrm>
            <a:off x="732843" y="2824829"/>
            <a:ext cx="1457389" cy="18472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Brief</a:t>
            </a:r>
            <a:r>
              <a:rPr lang="es-ES" b="1">
                <a:ea typeface="+mn-lt"/>
                <a:cs typeface="+mn-lt"/>
              </a:rPr>
              <a:t>/Inicio</a:t>
            </a:r>
            <a:endParaRPr lang="es-ES" b="1" err="1"/>
          </a:p>
          <a:p>
            <a:pPr>
              <a:buNone/>
            </a:pPr>
            <a:r>
              <a:rPr lang="es-ES" sz="1400" dirty="0" err="1">
                <a:ea typeface="+mn-lt"/>
                <a:cs typeface="+mn-lt"/>
              </a:rPr>
              <a:t>Kickoff</a:t>
            </a:r>
            <a:r>
              <a:rPr lang="es-ES" sz="1400" dirty="0">
                <a:ea typeface="+mn-lt"/>
                <a:cs typeface="+mn-lt"/>
              </a:rPr>
              <a:t> del proyecto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Entrega mockups v1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Definición inicial con cliente</a:t>
            </a:r>
            <a:endParaRPr lang="es-ES" dirty="0"/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DE7F8F17-F052-8EAC-19B5-F27D06AE2191}"/>
              </a:ext>
            </a:extLst>
          </p:cNvPr>
          <p:cNvSpPr txBox="1">
            <a:spLocks/>
          </p:cNvSpPr>
          <p:nvPr/>
        </p:nvSpPr>
        <p:spPr>
          <a:xfrm>
            <a:off x="2269714" y="3195531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ea typeface="+mn-lt"/>
                <a:cs typeface="+mn-lt"/>
              </a:rPr>
              <a:t>Sketch/Diseño Base</a:t>
            </a:r>
            <a:endParaRPr lang="es-ES" b="1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Documentación técnica completa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Prototipos interfaz inicial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Arquitectura y base de datos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sp>
        <p:nvSpPr>
          <p:cNvPr id="18" name="Marcador de contenido 4">
            <a:extLst>
              <a:ext uri="{FF2B5EF4-FFF2-40B4-BE49-F238E27FC236}">
                <a16:creationId xmlns:a16="http://schemas.microsoft.com/office/drawing/2014/main" id="{F9376387-0CDA-7F88-E38D-D0393BF69616}"/>
              </a:ext>
            </a:extLst>
          </p:cNvPr>
          <p:cNvSpPr txBox="1">
            <a:spLocks/>
          </p:cNvSpPr>
          <p:nvPr/>
        </p:nvSpPr>
        <p:spPr>
          <a:xfrm>
            <a:off x="3845200" y="2824828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Solution</a:t>
            </a:r>
            <a:r>
              <a:rPr lang="es-ES" b="1">
                <a:ea typeface="+mn-lt"/>
                <a:cs typeface="+mn-lt"/>
              </a:rPr>
              <a:t>/Core</a:t>
            </a:r>
            <a:endParaRPr lang="es-ES" b="1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Implementación </a:t>
            </a:r>
            <a:r>
              <a:rPr lang="es-ES" sz="1400" dirty="0" err="1">
                <a:ea typeface="+mn-lt"/>
                <a:cs typeface="+mn-lt"/>
              </a:rPr>
              <a:t>ChatBot</a:t>
            </a:r>
            <a:r>
              <a:rPr lang="es-ES" sz="1400" dirty="0">
                <a:ea typeface="+mn-lt"/>
                <a:cs typeface="+mn-lt"/>
              </a:rPr>
              <a:t> con </a:t>
            </a:r>
            <a:r>
              <a:rPr lang="es-ES" sz="1400" dirty="0" err="1">
                <a:ea typeface="+mn-lt"/>
                <a:cs typeface="+mn-lt"/>
              </a:rPr>
              <a:t>Copilot</a:t>
            </a:r>
            <a:r>
              <a:rPr lang="es-ES" sz="1400" dirty="0">
                <a:ea typeface="+mn-lt"/>
                <a:cs typeface="+mn-lt"/>
              </a:rPr>
              <a:t> Studio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Desarrollo </a:t>
            </a:r>
            <a:r>
              <a:rPr lang="es-ES" sz="1400" dirty="0" err="1">
                <a:ea typeface="+mn-lt"/>
                <a:cs typeface="+mn-lt"/>
              </a:rPr>
              <a:t>APIs</a:t>
            </a:r>
            <a:r>
              <a:rPr lang="es-ES" sz="1400" dirty="0">
                <a:ea typeface="+mn-lt"/>
                <a:cs typeface="+mn-lt"/>
              </a:rPr>
              <a:t> principales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Integración servicios Azure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F9286AE1-68C4-C4E7-9E8F-52CFDF9BBAAD}"/>
              </a:ext>
            </a:extLst>
          </p:cNvPr>
          <p:cNvSpPr txBox="1">
            <a:spLocks/>
          </p:cNvSpPr>
          <p:nvPr/>
        </p:nvSpPr>
        <p:spPr>
          <a:xfrm>
            <a:off x="5412963" y="3195530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Design</a:t>
            </a:r>
            <a:r>
              <a:rPr lang="es-ES" b="1" dirty="0">
                <a:ea typeface="+mn-lt"/>
                <a:cs typeface="+mn-lt"/>
              </a:rPr>
              <a:t>/Desarrollo</a:t>
            </a:r>
            <a:endParaRPr lang="es-ES" b="1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Funcionalidades de autenticación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Sistema completo de </a:t>
            </a:r>
            <a:r>
              <a:rPr lang="es-ES" sz="1400" dirty="0" err="1">
                <a:ea typeface="+mn-lt"/>
                <a:cs typeface="+mn-lt"/>
              </a:rPr>
              <a:t>ChatBot</a:t>
            </a:r>
            <a:endParaRPr lang="es-ES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Interfaz administrativa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APK funcional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sp>
        <p:nvSpPr>
          <p:cNvPr id="20" name="Marcador de contenido 4">
            <a:extLst>
              <a:ext uri="{FF2B5EF4-FFF2-40B4-BE49-F238E27FC236}">
                <a16:creationId xmlns:a16="http://schemas.microsoft.com/office/drawing/2014/main" id="{35D869F3-5BAC-E2E5-3EE6-5A0719326BAE}"/>
              </a:ext>
            </a:extLst>
          </p:cNvPr>
          <p:cNvSpPr txBox="1">
            <a:spLocks/>
          </p:cNvSpPr>
          <p:nvPr/>
        </p:nvSpPr>
        <p:spPr>
          <a:xfrm>
            <a:off x="6872604" y="2554523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Revision</a:t>
            </a:r>
            <a:r>
              <a:rPr lang="es-ES" b="1" dirty="0">
                <a:ea typeface="+mn-lt"/>
                <a:cs typeface="+mn-lt"/>
              </a:rPr>
              <a:t>/Entrega</a:t>
            </a:r>
            <a:endParaRPr lang="es-ES" b="1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Validación y pruebas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Despliegue en tienda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Documentación final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Presentación resultados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pic>
        <p:nvPicPr>
          <p:cNvPr id="3" name="Imagen 2" descr="Logotipo, Icono&#10;&#10;Descripción generada automáticamente">
            <a:extLst>
              <a:ext uri="{FF2B5EF4-FFF2-40B4-BE49-F238E27FC236}">
                <a16:creationId xmlns:a16="http://schemas.microsoft.com/office/drawing/2014/main" id="{92D7A227-AC51-2527-BDBE-6E819B99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88" y="1785278"/>
            <a:ext cx="754163" cy="79033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3C41FF-54FB-C444-1613-BB392E91606F}"/>
              </a:ext>
            </a:extLst>
          </p:cNvPr>
          <p:cNvSpPr txBox="1"/>
          <p:nvPr/>
        </p:nvSpPr>
        <p:spPr>
          <a:xfrm>
            <a:off x="1278114" y="1863707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1</a:t>
            </a:r>
          </a:p>
        </p:txBody>
      </p:sp>
      <p:pic>
        <p:nvPicPr>
          <p:cNvPr id="16" name="Imagen 15" descr="Logotipo, Icono&#10;&#10;Descripción generada automáticamente">
            <a:extLst>
              <a:ext uri="{FF2B5EF4-FFF2-40B4-BE49-F238E27FC236}">
                <a16:creationId xmlns:a16="http://schemas.microsoft.com/office/drawing/2014/main" id="{044A4D0F-D951-79B7-88DE-E73F7284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6" y="1785277"/>
            <a:ext cx="754163" cy="79033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10ACEDD-F0F7-F194-3548-C8D7694916DC}"/>
              </a:ext>
            </a:extLst>
          </p:cNvPr>
          <p:cNvSpPr txBox="1"/>
          <p:nvPr/>
        </p:nvSpPr>
        <p:spPr>
          <a:xfrm>
            <a:off x="2782822" y="1863706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2</a:t>
            </a:r>
          </a:p>
        </p:txBody>
      </p:sp>
      <p:pic>
        <p:nvPicPr>
          <p:cNvPr id="24" name="Imagen 23" descr="Logotipo, Icono&#10;&#10;Descripción generada automáticamente">
            <a:extLst>
              <a:ext uri="{FF2B5EF4-FFF2-40B4-BE49-F238E27FC236}">
                <a16:creationId xmlns:a16="http://schemas.microsoft.com/office/drawing/2014/main" id="{04837A85-E016-2C08-9A83-D70533A3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49" y="1799745"/>
            <a:ext cx="754163" cy="79033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04F26B7-7C5A-23B3-5D1F-764478C26CEE}"/>
              </a:ext>
            </a:extLst>
          </p:cNvPr>
          <p:cNvSpPr txBox="1"/>
          <p:nvPr/>
        </p:nvSpPr>
        <p:spPr>
          <a:xfrm>
            <a:off x="4381575" y="1878174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3</a:t>
            </a:r>
          </a:p>
        </p:txBody>
      </p:sp>
      <p:pic>
        <p:nvPicPr>
          <p:cNvPr id="26" name="Imagen 25" descr="Logotipo, Icono&#10;&#10;Descripción generada automáticamente">
            <a:extLst>
              <a:ext uri="{FF2B5EF4-FFF2-40B4-BE49-F238E27FC236}">
                <a16:creationId xmlns:a16="http://schemas.microsoft.com/office/drawing/2014/main" id="{2224358F-E763-DBFE-58B6-CE358F10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4" y="1799744"/>
            <a:ext cx="754163" cy="79033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E4B4420-7CA1-4447-B22A-D145D2EBC7ED}"/>
              </a:ext>
            </a:extLst>
          </p:cNvPr>
          <p:cNvSpPr txBox="1"/>
          <p:nvPr/>
        </p:nvSpPr>
        <p:spPr>
          <a:xfrm>
            <a:off x="5915220" y="1878173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4</a:t>
            </a:r>
          </a:p>
        </p:txBody>
      </p:sp>
      <p:pic>
        <p:nvPicPr>
          <p:cNvPr id="28" name="Imagen 27" descr="Logotipo, Icono&#10;&#10;Descripción generada automáticamente">
            <a:extLst>
              <a:ext uri="{FF2B5EF4-FFF2-40B4-BE49-F238E27FC236}">
                <a16:creationId xmlns:a16="http://schemas.microsoft.com/office/drawing/2014/main" id="{CAA0D2AD-D20D-6F6D-074D-F81EA1A9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76" y="1799743"/>
            <a:ext cx="754163" cy="79033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2E45CF8-B563-B368-06F4-DFD826D291EB}"/>
              </a:ext>
            </a:extLst>
          </p:cNvPr>
          <p:cNvSpPr txBox="1"/>
          <p:nvPr/>
        </p:nvSpPr>
        <p:spPr>
          <a:xfrm>
            <a:off x="7477802" y="1878172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5291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68F85-15DD-560B-E2A2-096F216F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Conclusiones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0EA1E-6EAF-25D0-C852-B4ABA4B0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Logros alcanzados </a:t>
            </a:r>
          </a:p>
          <a:p>
            <a:pPr lvl="1">
              <a:buFont typeface="Courier New" charset="2"/>
              <a:buChar char="o"/>
            </a:pPr>
            <a:r>
              <a:rPr lang="es-ES">
                <a:ea typeface="+mn-lt"/>
                <a:cs typeface="+mn-lt"/>
              </a:rPr>
              <a:t>% de app terminada</a:t>
            </a:r>
          </a:p>
          <a:p>
            <a:pPr lvl="1">
              <a:buFont typeface="Courier New" charset="2"/>
              <a:buChar char="o"/>
            </a:pPr>
            <a:r>
              <a:rPr lang="es-ES">
                <a:ea typeface="+mn-lt"/>
                <a:cs typeface="+mn-lt"/>
              </a:rPr>
              <a:t>Trabajar en un proyecto único</a:t>
            </a:r>
          </a:p>
          <a:p>
            <a:pPr lvl="1">
              <a:buFont typeface="Courier New" charset="2"/>
              <a:buChar char="o"/>
            </a:pPr>
            <a:r>
              <a:rPr lang="es-ES">
                <a:ea typeface="+mn-lt"/>
                <a:cs typeface="+mn-lt"/>
              </a:rPr>
              <a:t>Utilizar IA</a:t>
            </a:r>
            <a:endParaRPr lang="es-ES"/>
          </a:p>
          <a:p>
            <a:r>
              <a:rPr lang="es-ES">
                <a:ea typeface="+mn-lt"/>
                <a:cs typeface="+mn-lt"/>
              </a:rPr>
              <a:t>Aprendizajes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87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30300" y="1183599"/>
            <a:ext cx="3251601" cy="2156651"/>
          </a:xfrm>
          <a:prstGeom prst="rect">
            <a:avLst/>
          </a:prstGeom>
        </p:spPr>
        <p:txBody>
          <a:bodyPr spcFirstLastPara="1" vert="horz" lIns="91425" tIns="91425" rIns="91425" bIns="91425" rtlCol="0" anchorCtr="0">
            <a:normAutofit fontScale="90000"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s" sz="3800"/>
              <a:t>Proyecto: Construye++</a:t>
            </a:r>
            <a:br>
              <a:rPr lang="es" sz="3800"/>
            </a:br>
            <a:br>
              <a:rPr lang="es" sz="3800"/>
            </a:br>
            <a:r>
              <a:rPr lang="es" sz="3800"/>
              <a:t>¿Preguntas?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522292B3-6576-1F18-692D-83913254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331873"/>
            <a:ext cx="2460460" cy="6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612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508000" y="457200"/>
            <a:ext cx="4067557" cy="81053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>
              <a:spcAft>
                <a:spcPts val="0"/>
              </a:spcAft>
            </a:pPr>
            <a:r>
              <a:rPr lang="en-US" sz="3600"/>
              <a:t>Equipo</a:t>
            </a:r>
            <a:endParaRPr lang="es-ES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087856" y="3388693"/>
            <a:ext cx="1606189" cy="1011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Gabriel </a:t>
            </a:r>
            <a:r>
              <a:rPr lang="es-ES" sz="1700" err="1"/>
              <a:t>Florit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DBA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s-ES" sz="1700"/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7711EF60-DE56-3392-A089-DDB870CD5849}"/>
              </a:ext>
            </a:extLst>
          </p:cNvPr>
          <p:cNvSpPr txBox="1">
            <a:spLocks/>
          </p:cNvSpPr>
          <p:nvPr/>
        </p:nvSpPr>
        <p:spPr>
          <a:xfrm>
            <a:off x="2738058" y="3381409"/>
            <a:ext cx="1606189" cy="10039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Diego Orellana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 err="1"/>
              <a:t>Frontend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AF7F9ADD-36A2-48C8-97A6-A27697EAADAE}"/>
              </a:ext>
            </a:extLst>
          </p:cNvPr>
          <p:cNvSpPr txBox="1">
            <a:spLocks/>
          </p:cNvSpPr>
          <p:nvPr/>
        </p:nvSpPr>
        <p:spPr>
          <a:xfrm>
            <a:off x="4343301" y="3389814"/>
            <a:ext cx="1606189" cy="10116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José Barboza</a:t>
            </a:r>
            <a:endParaRPr lang="es-ES"/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 err="1"/>
              <a:t>Backend</a:t>
            </a:r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A95AC08-E56F-9E07-E2EF-1AC63BC796F7}"/>
              </a:ext>
            </a:extLst>
          </p:cNvPr>
          <p:cNvSpPr txBox="1">
            <a:spLocks/>
          </p:cNvSpPr>
          <p:nvPr/>
        </p:nvSpPr>
        <p:spPr>
          <a:xfrm>
            <a:off x="5948543" y="3381409"/>
            <a:ext cx="1791086" cy="1027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David </a:t>
            </a:r>
            <a:r>
              <a:rPr lang="es-ES" sz="1700" err="1"/>
              <a:t>Fernandez</a:t>
            </a:r>
            <a:endParaRPr lang="es-MX" sz="1700"/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MX" sz="1700"/>
              <a:t>Documentador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s-ES" err="1"/>
          </a:p>
        </p:txBody>
      </p:sp>
      <p:pic>
        <p:nvPicPr>
          <p:cNvPr id="11" name="Imagen 10" descr="Un hombre con lentes y camisa blanca&#10;&#10;Descripción generada automáticamente">
            <a:extLst>
              <a:ext uri="{FF2B5EF4-FFF2-40B4-BE49-F238E27FC236}">
                <a16:creationId xmlns:a16="http://schemas.microsoft.com/office/drawing/2014/main" id="{DDC18835-9AC7-600C-DC62-65AD1A51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27" y="1351986"/>
            <a:ext cx="1550002" cy="2022648"/>
          </a:xfrm>
          <a:prstGeom prst="rect">
            <a:avLst/>
          </a:prstGeom>
        </p:spPr>
      </p:pic>
      <p:pic>
        <p:nvPicPr>
          <p:cNvPr id="12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D39F4418-DF3E-D8C8-3274-97DCE2BE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3" y="1366965"/>
            <a:ext cx="1550002" cy="2022648"/>
          </a:xfrm>
          <a:prstGeom prst="rect">
            <a:avLst/>
          </a:prstGeom>
        </p:spPr>
      </p:pic>
      <p:pic>
        <p:nvPicPr>
          <p:cNvPr id="13" name="Imagen 12" descr="Un hombre con lentes y camiseta negra&#10;&#10;Descripción generada automáticamente">
            <a:extLst>
              <a:ext uri="{FF2B5EF4-FFF2-40B4-BE49-F238E27FC236}">
                <a16:creationId xmlns:a16="http://schemas.microsoft.com/office/drawing/2014/main" id="{EB891A3D-FEE8-2385-D057-00282AF09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746" y="1355380"/>
            <a:ext cx="1438277" cy="2022648"/>
          </a:xfrm>
          <a:prstGeom prst="rect">
            <a:avLst/>
          </a:prstGeom>
        </p:spPr>
      </p:pic>
      <p:pic>
        <p:nvPicPr>
          <p:cNvPr id="14" name="Imagen 13" descr="Un hombre con lentes y gorro&#10;&#10;Descripción generada automáticamente">
            <a:extLst>
              <a:ext uri="{FF2B5EF4-FFF2-40B4-BE49-F238E27FC236}">
                <a16:creationId xmlns:a16="http://schemas.microsoft.com/office/drawing/2014/main" id="{5EBC631C-734F-B2B9-3D9A-2328EBDE6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62" y="1359242"/>
            <a:ext cx="1579864" cy="20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CAFA6-83AD-51AB-AF54-45C9A49E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12619"/>
            <a:ext cx="6447501" cy="696446"/>
          </a:xfrm>
        </p:spPr>
        <p:txBody>
          <a:bodyPr/>
          <a:lstStyle/>
          <a:p>
            <a:r>
              <a:rPr lang="es-ES"/>
              <a:t>Contexto del caso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D35D25-D9BC-F6E5-40FE-5522BEC3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80854"/>
            <a:ext cx="6447501" cy="36501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La Cámara Chilena de la Construcción (CChC) es una organización orientada a promover y destacar el área de la construcción que destaca por su rol de proporcionar diversos beneficios sociales a sus trabajadores, incluyendo seguros sociales, apoyo para viviendas, acceso a atención médica, programas educativos y asistencia financiera.</a:t>
            </a:r>
          </a:p>
          <a:p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En esta misión, Bravo Izquierdo, como socio estratégico, colabora en la implementación y gestión de iniciativas orientadas a maximizar el impacto de estos beneficios.</a:t>
            </a:r>
            <a:endParaRPr lang="es-ES" sz="17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Problemas: 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Desconocimiento de programas y beneficios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Alta rotación del personal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Perfil reservado de los trabajadores</a:t>
            </a:r>
          </a:p>
          <a:p>
            <a:endParaRPr lang="es-ES" sz="1700">
              <a:solidFill>
                <a:srgbClr val="000000"/>
              </a:solidFill>
              <a:latin typeface="Trebuchet MS"/>
              <a:ea typeface="+mn-lt"/>
              <a:cs typeface="Arial"/>
            </a:endParaRPr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8ECE684-C979-A371-F234-9A0DB23B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6" y="4502578"/>
            <a:ext cx="2084244" cy="500496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959C1F-B25B-D3EF-9A2E-B83DDD88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387" y="4540638"/>
            <a:ext cx="1455527" cy="4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902AF-4C7A-C1E8-9B00-5BBA5D7D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79001"/>
            <a:ext cx="6447501" cy="746873"/>
          </a:xfrm>
        </p:spPr>
        <p:txBody>
          <a:bodyPr/>
          <a:lstStyle/>
          <a:p>
            <a:r>
              <a:rPr lang="es-ES"/>
              <a:t>Solución o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538C1-9C8C-353B-4223-F1E2B3DB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981708"/>
            <a:ext cx="6447501" cy="3708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Nuestra propuesta es la creación de un </a:t>
            </a:r>
            <a:r>
              <a:rPr lang="es-ES" sz="1700" err="1">
                <a:solidFill>
                  <a:schemeClr val="tx1"/>
                </a:solidFill>
                <a:ea typeface="+mn-lt"/>
                <a:cs typeface="+mn-lt"/>
              </a:rPr>
              <a:t>chatbot</a:t>
            </a: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 diseñado para los trabajadores de las empresas asociadas a la Cámara Chilena de la Construcción (CChC), con el objetivo de mejorar la comunicación y la tramitación de solicitudes centrados</a:t>
            </a:r>
            <a:r>
              <a:rPr lang="es-ES" dirty="0">
                <a:solidFill>
                  <a:schemeClr val="tx1"/>
                </a:solidFill>
                <a:ea typeface="+mn-lt"/>
                <a:cs typeface="+mn-lt"/>
              </a:rPr>
              <a:t> en tres funciones esenciales: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Informar sobre beneficios y recursos disponibles para los trabajadores.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Gestionar trámites administrativos como actualizaciones de datos y solicitudes de certificados.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Ofrecer atención personalizada según el perfil de cada usuario.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15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8582A-81E7-6BF9-067B-30F65F25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Objetivos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3C2ED-8F55-EA7E-CE5E-3B1C6443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288356"/>
            <a:ext cx="6447501" cy="3543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Objetivo General:</a:t>
            </a: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Objetivos Específicos:</a:t>
            </a:r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1A360FB-871D-BAC8-9CC1-4440AAC09230}"/>
              </a:ext>
            </a:extLst>
          </p:cNvPr>
          <p:cNvSpPr/>
          <p:nvPr/>
        </p:nvSpPr>
        <p:spPr>
          <a:xfrm>
            <a:off x="1383386" y="1633167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Desarrollar</a:t>
            </a:r>
            <a:r>
              <a:rPr lang="es-ES">
                <a:solidFill>
                  <a:srgbClr val="404040"/>
                </a:solidFill>
              </a:rPr>
              <a:t> 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un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chatbot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que mejore la comunicación y acceso a beneficios entre la CChC y sus trabajadores</a:t>
            </a:r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5BE23B0-0272-05B2-92F5-67F7837217DE}"/>
              </a:ext>
            </a:extLst>
          </p:cNvPr>
          <p:cNvSpPr/>
          <p:nvPr/>
        </p:nvSpPr>
        <p:spPr>
          <a:xfrm>
            <a:off x="1383386" y="2845674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Implementar funcionalidades de consulta de beneficios, tramitación de solicitudes y asistencia personalizada.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271A3CC-74C2-9AA9-A057-5240F396910E}"/>
              </a:ext>
            </a:extLst>
          </p:cNvPr>
          <p:cNvSpPr/>
          <p:nvPr/>
        </p:nvSpPr>
        <p:spPr>
          <a:xfrm>
            <a:off x="1383386" y="3525295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Integrar el sistema con las bases de datos existentes para garantizar información actualizada y gestión eficiente.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49B9839-DCE3-E014-D453-8FAD6F50B50A}"/>
              </a:ext>
            </a:extLst>
          </p:cNvPr>
          <p:cNvSpPr/>
          <p:nvPr/>
        </p:nvSpPr>
        <p:spPr>
          <a:xfrm>
            <a:off x="1383386" y="4204916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Establecer métricas de rendimiento y satisfacción para la mejora continua del servicio.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46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8582A-81E7-6BF9-067B-30F65F25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Alcance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3C2ED-8F55-EA7E-CE5E-3B1C6443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11" y="1180233"/>
            <a:ext cx="7358811" cy="3860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¿Qué hace el sistema?:</a:t>
            </a: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¿Qué no hace el sistema?: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A20D4C0-2D36-2E04-CD32-D1472449353D}"/>
              </a:ext>
            </a:extLst>
          </p:cNvPr>
          <p:cNvSpPr/>
          <p:nvPr/>
        </p:nvSpPr>
        <p:spPr>
          <a:xfrm>
            <a:off x="1403797" y="1524310"/>
            <a:ext cx="6187166" cy="15972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Sistema de registro y autenticación de usuarios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Módulo de consulta de beneficios y servicios CChC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Funcionalidades de actualización de datos y solicitud de certificados*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Sistema de seguimiento de consultas y métricas de uso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Integración con bases de datos existentes de la CChC</a:t>
            </a:r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6AE6569-DAF4-7720-0248-2AA89F85A1B0}"/>
              </a:ext>
            </a:extLst>
          </p:cNvPr>
          <p:cNvSpPr/>
          <p:nvPr/>
        </p:nvSpPr>
        <p:spPr>
          <a:xfrm>
            <a:off x="1403797" y="3572185"/>
            <a:ext cx="6187166" cy="12435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Modificaciones a sistemas actuales de la CChC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Capacitación presencial a usuarios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Soporte técnico posterior a la implementación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Gestión de pagos o transacciones financieras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74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Tecnologías</a:t>
            </a:r>
            <a:endParaRPr lang="es-ES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B51EF289-F90F-F14B-42A3-D82DBCDF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2" y="1532527"/>
            <a:ext cx="2278278" cy="657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7F4156-25FA-92C3-3A1A-29F061F2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71" y="1535135"/>
            <a:ext cx="2514601" cy="662958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A5700E7-779C-AC1F-7E98-8013D117D273}"/>
              </a:ext>
            </a:extLst>
          </p:cNvPr>
          <p:cNvSpPr/>
          <p:nvPr/>
        </p:nvSpPr>
        <p:spPr>
          <a:xfrm>
            <a:off x="734656" y="2351403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Plataforma de desarrollo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backend</a:t>
            </a:r>
            <a:endParaRPr lang="es-ES" err="1">
              <a:solidFill>
                <a:srgbClr val="40404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FE3A2E7-434E-E37A-7B55-94E4921DD734}"/>
              </a:ext>
            </a:extLst>
          </p:cNvPr>
          <p:cNvSpPr/>
          <p:nvPr/>
        </p:nvSpPr>
        <p:spPr>
          <a:xfrm>
            <a:off x="3437697" y="2351403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Framework de desarrollo APP</a:t>
            </a:r>
            <a:endParaRPr lang="es-ES" err="1">
              <a:solidFill>
                <a:srgbClr val="40404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D36E63-4167-41A9-E63E-B852F439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73" y="1531104"/>
            <a:ext cx="2378676" cy="81858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C3575D4-DC7C-648E-3617-E071CE90D6A1}"/>
              </a:ext>
            </a:extLst>
          </p:cNvPr>
          <p:cNvSpPr/>
          <p:nvPr/>
        </p:nvSpPr>
        <p:spPr>
          <a:xfrm>
            <a:off x="6063507" y="2351403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Framework de desarrollo web Panel Administrador</a:t>
            </a:r>
            <a:endParaRPr lang="es-ES" err="1">
              <a:solidFill>
                <a:srgbClr val="404040"/>
              </a:solidFill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1C72D6ED-0D77-1D0E-3E3A-A5FD90D65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930" y="3282828"/>
            <a:ext cx="4572000" cy="77503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818A943-6163-12F3-E425-FA968A64FFBB}"/>
              </a:ext>
            </a:extLst>
          </p:cNvPr>
          <p:cNvSpPr/>
          <p:nvPr/>
        </p:nvSpPr>
        <p:spPr>
          <a:xfrm>
            <a:off x="3437695" y="4058180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Plataforma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low-code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para crear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chatbots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empresariales</a:t>
            </a:r>
            <a:endParaRPr lang="es-ES" err="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8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Arquitectura del Sistema </a:t>
            </a:r>
            <a:endParaRPr lang="es-ES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D99CFA5-821D-94E3-137A-0B1C3EFF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85" y="1091359"/>
            <a:ext cx="6785658" cy="3816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778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BE5118F-983B-6145-3666-24C33BCD1878}"/>
              </a:ext>
            </a:extLst>
          </p:cNvPr>
          <p:cNvSpPr/>
          <p:nvPr/>
        </p:nvSpPr>
        <p:spPr>
          <a:xfrm>
            <a:off x="1158250" y="1019195"/>
            <a:ext cx="6833428" cy="396297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Integración de componentes</a:t>
            </a:r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8679171-1CF2-D9F7-CC64-A7E2FD62BB74}"/>
              </a:ext>
            </a:extLst>
          </p:cNvPr>
          <p:cNvSpPr/>
          <p:nvPr/>
        </p:nvSpPr>
        <p:spPr>
          <a:xfrm>
            <a:off x="6095477" y="3010689"/>
            <a:ext cx="1144065" cy="732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Azure SQL</a:t>
            </a:r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8635F3D-A8CE-AEEA-90EB-4C48EBF706A9}"/>
              </a:ext>
            </a:extLst>
          </p:cNvPr>
          <p:cNvSpPr/>
          <p:nvPr/>
        </p:nvSpPr>
        <p:spPr>
          <a:xfrm>
            <a:off x="6095475" y="1327082"/>
            <a:ext cx="1144065" cy="9722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Microsoft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Copilot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Studio</a:t>
            </a:r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7A2078F-954E-89BA-1C96-D582EA371C0E}"/>
              </a:ext>
            </a:extLst>
          </p:cNvPr>
          <p:cNvSpPr/>
          <p:nvPr/>
        </p:nvSpPr>
        <p:spPr>
          <a:xfrm>
            <a:off x="2033191" y="1327082"/>
            <a:ext cx="1144065" cy="9800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APP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Chatbot</a:t>
            </a:r>
            <a:endParaRPr lang="es-ES" err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3D2730A-F0CA-DC0E-C6A1-8825A5D51BDB}"/>
              </a:ext>
            </a:extLst>
          </p:cNvPr>
          <p:cNvSpPr/>
          <p:nvPr/>
        </p:nvSpPr>
        <p:spPr>
          <a:xfrm>
            <a:off x="4102947" y="3010689"/>
            <a:ext cx="1151788" cy="732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Azure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Functions</a:t>
            </a:r>
            <a:endParaRPr lang="es-ES" err="1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5EFB2D6-17D1-EE58-EE6F-F291DC2E5B8C}"/>
              </a:ext>
            </a:extLst>
          </p:cNvPr>
          <p:cNvSpPr/>
          <p:nvPr/>
        </p:nvSpPr>
        <p:spPr>
          <a:xfrm>
            <a:off x="4072056" y="1327082"/>
            <a:ext cx="1144065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Preguntas</a:t>
            </a:r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361518D-1D7A-438A-F776-0E8BEEAA7195}"/>
              </a:ext>
            </a:extLst>
          </p:cNvPr>
          <p:cNvSpPr/>
          <p:nvPr/>
        </p:nvSpPr>
        <p:spPr>
          <a:xfrm>
            <a:off x="4072056" y="1867690"/>
            <a:ext cx="1144065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Respuestas</a:t>
            </a:r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0388248-8C26-33A7-2338-4DDBD212387E}"/>
              </a:ext>
            </a:extLst>
          </p:cNvPr>
          <p:cNvSpPr/>
          <p:nvPr/>
        </p:nvSpPr>
        <p:spPr>
          <a:xfrm>
            <a:off x="1886454" y="2724939"/>
            <a:ext cx="1445260" cy="14047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Login</a:t>
            </a:r>
          </a:p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Registro</a:t>
            </a:r>
          </a:p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Historial</a:t>
            </a:r>
          </a:p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Perfil Usuario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80742B36-175C-394B-8118-5FE16D86D676}"/>
              </a:ext>
            </a:extLst>
          </p:cNvPr>
          <p:cNvSpPr/>
          <p:nvPr/>
        </p:nvSpPr>
        <p:spPr>
          <a:xfrm>
            <a:off x="3243159" y="1430311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B008FA39-92A4-35C4-F240-60626442B9F3}"/>
              </a:ext>
            </a:extLst>
          </p:cNvPr>
          <p:cNvSpPr/>
          <p:nvPr/>
        </p:nvSpPr>
        <p:spPr>
          <a:xfrm>
            <a:off x="5305192" y="1430310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75C8965-E0A9-22EE-F8EE-31F584779670}"/>
              </a:ext>
            </a:extLst>
          </p:cNvPr>
          <p:cNvSpPr/>
          <p:nvPr/>
        </p:nvSpPr>
        <p:spPr>
          <a:xfrm rot="10800000">
            <a:off x="3243159" y="1978642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51D6F4E-87BE-748F-ACB7-B427CCAED8E1}"/>
              </a:ext>
            </a:extLst>
          </p:cNvPr>
          <p:cNvSpPr/>
          <p:nvPr/>
        </p:nvSpPr>
        <p:spPr>
          <a:xfrm rot="10800000">
            <a:off x="5258854" y="1978642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9D00CFB-8105-F8A7-6C95-4C9B1B84E9E8}"/>
              </a:ext>
            </a:extLst>
          </p:cNvPr>
          <p:cNvSpPr/>
          <p:nvPr/>
        </p:nvSpPr>
        <p:spPr>
          <a:xfrm rot="5400000">
            <a:off x="2312539" y="2453604"/>
            <a:ext cx="335783" cy="193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333952B-3E45-CA87-A151-1B0BCF729096}"/>
              </a:ext>
            </a:extLst>
          </p:cNvPr>
          <p:cNvSpPr txBox="1"/>
          <p:nvPr/>
        </p:nvSpPr>
        <p:spPr>
          <a:xfrm>
            <a:off x="943608" y="2383929"/>
            <a:ext cx="1432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FUNCIONALIDADES</a:t>
            </a:r>
          </a:p>
          <a:p>
            <a:pPr algn="r"/>
            <a:r>
              <a:rPr lang="es-ES" sz="900"/>
              <a:t>BACKEND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9552BD-C487-247D-1589-A1FCD4652A03}"/>
              </a:ext>
            </a:extLst>
          </p:cNvPr>
          <p:cNvSpPr txBox="1"/>
          <p:nvPr/>
        </p:nvSpPr>
        <p:spPr>
          <a:xfrm>
            <a:off x="3144654" y="2198578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4C8E2076-7329-FF41-D6E2-264C9FD17382}"/>
              </a:ext>
            </a:extLst>
          </p:cNvPr>
          <p:cNvSpPr/>
          <p:nvPr/>
        </p:nvSpPr>
        <p:spPr>
          <a:xfrm rot="16200000">
            <a:off x="2694825" y="2442021"/>
            <a:ext cx="335783" cy="200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A3EA7EEE-AFE1-CFF2-8FA5-2D3AAFD403F8}"/>
              </a:ext>
            </a:extLst>
          </p:cNvPr>
          <p:cNvSpPr/>
          <p:nvPr/>
        </p:nvSpPr>
        <p:spPr>
          <a:xfrm>
            <a:off x="3397618" y="3129365"/>
            <a:ext cx="629255" cy="185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709BA2B1-6AD2-DC45-47B4-A6C805957B69}"/>
              </a:ext>
            </a:extLst>
          </p:cNvPr>
          <p:cNvSpPr/>
          <p:nvPr/>
        </p:nvSpPr>
        <p:spPr>
          <a:xfrm>
            <a:off x="5336084" y="3121642"/>
            <a:ext cx="714208" cy="200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7B14AF44-39C9-C207-CE47-D90B444B4CE4}"/>
              </a:ext>
            </a:extLst>
          </p:cNvPr>
          <p:cNvSpPr/>
          <p:nvPr/>
        </p:nvSpPr>
        <p:spPr>
          <a:xfrm rot="10800000">
            <a:off x="3397618" y="3484621"/>
            <a:ext cx="629255" cy="185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98F40289-9F4D-912E-3485-E1E4B474EC36}"/>
              </a:ext>
            </a:extLst>
          </p:cNvPr>
          <p:cNvSpPr/>
          <p:nvPr/>
        </p:nvSpPr>
        <p:spPr>
          <a:xfrm rot="10800000">
            <a:off x="5289745" y="3476899"/>
            <a:ext cx="714208" cy="200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4AAF99-D4CA-7A8E-F60E-BEA59A8A51D4}"/>
              </a:ext>
            </a:extLst>
          </p:cNvPr>
          <p:cNvSpPr txBox="1"/>
          <p:nvPr/>
        </p:nvSpPr>
        <p:spPr>
          <a:xfrm>
            <a:off x="3175546" y="1202314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5987064-550C-B62D-4C58-784C227F61F2}"/>
              </a:ext>
            </a:extLst>
          </p:cNvPr>
          <p:cNvSpPr txBox="1"/>
          <p:nvPr/>
        </p:nvSpPr>
        <p:spPr>
          <a:xfrm>
            <a:off x="5214410" y="2198578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CACB824-3DE6-5F47-5A24-AFF801A049E3}"/>
              </a:ext>
            </a:extLst>
          </p:cNvPr>
          <p:cNvSpPr txBox="1"/>
          <p:nvPr/>
        </p:nvSpPr>
        <p:spPr>
          <a:xfrm>
            <a:off x="5160350" y="1155976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85E5820-6B77-0AF6-6137-519455819E47}"/>
              </a:ext>
            </a:extLst>
          </p:cNvPr>
          <p:cNvSpPr txBox="1"/>
          <p:nvPr/>
        </p:nvSpPr>
        <p:spPr>
          <a:xfrm>
            <a:off x="3252775" y="3696834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EDEF30D-8525-FDB7-8AD5-EC472CD9B515}"/>
              </a:ext>
            </a:extLst>
          </p:cNvPr>
          <p:cNvSpPr txBox="1"/>
          <p:nvPr/>
        </p:nvSpPr>
        <p:spPr>
          <a:xfrm>
            <a:off x="3283667" y="2893645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A99846C-74A6-9F5E-D6D7-17BDE70A0331}"/>
              </a:ext>
            </a:extLst>
          </p:cNvPr>
          <p:cNvSpPr txBox="1"/>
          <p:nvPr/>
        </p:nvSpPr>
        <p:spPr>
          <a:xfrm>
            <a:off x="5191240" y="3696834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DATOS</a:t>
            </a:r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324226E-90B2-9BFE-3670-65FC9104C6A8}"/>
              </a:ext>
            </a:extLst>
          </p:cNvPr>
          <p:cNvSpPr txBox="1"/>
          <p:nvPr/>
        </p:nvSpPr>
        <p:spPr>
          <a:xfrm>
            <a:off x="5114011" y="2901368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CONSULTAS</a:t>
            </a:r>
            <a:endParaRPr lang="es-ES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84BE7EB-F13C-6792-5585-F883C4F52142}"/>
              </a:ext>
            </a:extLst>
          </p:cNvPr>
          <p:cNvSpPr/>
          <p:nvPr/>
        </p:nvSpPr>
        <p:spPr>
          <a:xfrm>
            <a:off x="4102947" y="4246365"/>
            <a:ext cx="1151788" cy="732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Panel </a:t>
            </a:r>
            <a:r>
              <a:rPr lang="es-ES" err="1">
                <a:solidFill>
                  <a:srgbClr val="404040"/>
                </a:solidFill>
              </a:rPr>
              <a:t>Admin</a:t>
            </a:r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9EE93371-4B6E-7B91-91BB-11FA15486088}"/>
              </a:ext>
            </a:extLst>
          </p:cNvPr>
          <p:cNvSpPr/>
          <p:nvPr/>
        </p:nvSpPr>
        <p:spPr>
          <a:xfrm rot="5400000">
            <a:off x="4625569" y="3909385"/>
            <a:ext cx="428458" cy="200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9E5CD408-C6DB-6E8C-0F2A-25273B480F8A}"/>
              </a:ext>
            </a:extLst>
          </p:cNvPr>
          <p:cNvSpPr/>
          <p:nvPr/>
        </p:nvSpPr>
        <p:spPr>
          <a:xfrm rot="16200000">
            <a:off x="4258726" y="3905524"/>
            <a:ext cx="428458" cy="208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E5BAB01-083F-17BA-976F-DB732E2A5EFC}"/>
              </a:ext>
            </a:extLst>
          </p:cNvPr>
          <p:cNvSpPr txBox="1"/>
          <p:nvPr/>
        </p:nvSpPr>
        <p:spPr>
          <a:xfrm>
            <a:off x="3476741" y="4044367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896276B-F840-7095-F222-7909FCAC6E8A}"/>
              </a:ext>
            </a:extLst>
          </p:cNvPr>
          <p:cNvSpPr txBox="1"/>
          <p:nvPr/>
        </p:nvSpPr>
        <p:spPr>
          <a:xfrm>
            <a:off x="4843707" y="4044367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13731259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19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Facet</vt:lpstr>
      <vt:lpstr>Proyecto: Construye++</vt:lpstr>
      <vt:lpstr>Equipo</vt:lpstr>
      <vt:lpstr>Contexto del caso</vt:lpstr>
      <vt:lpstr>Solución o Propuesta</vt:lpstr>
      <vt:lpstr>Objetivos</vt:lpstr>
      <vt:lpstr>Alcance</vt:lpstr>
      <vt:lpstr>Tecnologías</vt:lpstr>
      <vt:lpstr>Arquitectura del Sistema </vt:lpstr>
      <vt:lpstr>Integración de componentes</vt:lpstr>
      <vt:lpstr>Fuentes de Conocimiento  del Chatbot</vt:lpstr>
      <vt:lpstr>Funcionalidades Principales</vt:lpstr>
      <vt:lpstr>Demostración del Sistema </vt:lpstr>
      <vt:lpstr>Demostración del Sistema </vt:lpstr>
      <vt:lpstr>Demostración del Sistema </vt:lpstr>
      <vt:lpstr>Demostración del Sistema </vt:lpstr>
      <vt:lpstr>Modelo de Datos</vt:lpstr>
      <vt:lpstr>Desafíos y Soluciones</vt:lpstr>
      <vt:lpstr>Conclusiones </vt:lpstr>
      <vt:lpstr>Proyecto: Construye++  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Construye++</dc:title>
  <cp:revision>118</cp:revision>
  <dcterms:modified xsi:type="dcterms:W3CDTF">2024-12-03T01:00:09Z</dcterms:modified>
</cp:coreProperties>
</file>